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557" r:id="rId2"/>
    <p:sldId id="2351" r:id="rId3"/>
    <p:sldId id="2356" r:id="rId4"/>
    <p:sldId id="2358" r:id="rId5"/>
    <p:sldId id="2357" r:id="rId6"/>
    <p:sldId id="2352" r:id="rId7"/>
    <p:sldId id="2354" r:id="rId8"/>
    <p:sldId id="2355" r:id="rId9"/>
    <p:sldId id="2359" r:id="rId10"/>
    <p:sldId id="2360" r:id="rId11"/>
    <p:sldId id="2361" r:id="rId12"/>
    <p:sldId id="2362" r:id="rId13"/>
  </p:sldIdLst>
  <p:sldSz cx="12192000" cy="6858000"/>
  <p:notesSz cx="7104063" cy="10234613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13" userDrawn="1">
          <p15:clr>
            <a:srgbClr val="A4A3A4"/>
          </p15:clr>
        </p15:guide>
        <p15:guide id="2" pos="375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71AF"/>
    <a:srgbClr val="E1E2E5"/>
    <a:srgbClr val="E4E6E8"/>
    <a:srgbClr val="F57129"/>
    <a:srgbClr val="FF7903"/>
    <a:srgbClr val="0E163B"/>
    <a:srgbClr val="AFABAB"/>
    <a:srgbClr val="CDC074"/>
    <a:srgbClr val="F4BA80"/>
    <a:srgbClr val="7FA0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414" y="90"/>
      </p:cViewPr>
      <p:guideLst>
        <p:guide orient="horz" pos="2013"/>
        <p:guide pos="375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398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43E799-756B-4341-9F22-12D284ACF756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6BF47-E7BB-4C7D-B2F3-134423C8BE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10375" y="992335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429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151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213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6901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161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451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64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800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234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376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321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5807968" y="6482746"/>
            <a:ext cx="538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877C4908-FE0A-43F2-B8DA-9F79935256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dir="u"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首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174" y="6510655"/>
            <a:ext cx="12188826" cy="347345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40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2033088" y="2673441"/>
            <a:ext cx="7884795" cy="9036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lt"/>
              </a:rPr>
              <a:t>卷积神经网络可视化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3E5E6AB7-997A-7267-470F-FB8B41782ECB}"/>
              </a:ext>
            </a:extLst>
          </p:cNvPr>
          <p:cNvSpPr txBox="1"/>
          <p:nvPr/>
        </p:nvSpPr>
        <p:spPr>
          <a:xfrm>
            <a:off x="293370" y="361950"/>
            <a:ext cx="7967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微分算子</a:t>
            </a: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检测边缘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24EE29E-A8DB-A987-3C8F-F58FC2C8F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6315" y="66130"/>
            <a:ext cx="4391025" cy="19431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263308D-3EB9-FCEC-CAB2-BA2B0F215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370" y="3031783"/>
            <a:ext cx="3514725" cy="22383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CD3D300-F4BC-AE38-4CE9-F667442EFF36}"/>
              </a:ext>
            </a:extLst>
          </p:cNvPr>
          <p:cNvSpPr txBox="1"/>
          <p:nvPr/>
        </p:nvSpPr>
        <p:spPr>
          <a:xfrm>
            <a:off x="4072855" y="2951946"/>
            <a:ext cx="61542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0" i="0" dirty="0">
                <a:solidFill>
                  <a:srgbClr val="4D4D4D"/>
                </a:solidFill>
                <a:effectLst/>
                <a:latin typeface="-apple-system"/>
              </a:rPr>
              <a:t>对于经过图像边缘的一条线，如图中的红线，我们可以将其看作为一条关于像素值的函数</a:t>
            </a:r>
            <a:r>
              <a:rPr lang="en-US" altLang="zh-CN" sz="1400" b="0" i="0" dirty="0">
                <a:solidFill>
                  <a:srgbClr val="4D4D4D"/>
                </a:solidFill>
                <a:effectLst/>
                <a:latin typeface="-apple-system"/>
              </a:rPr>
              <a:t>f(x)</a:t>
            </a:r>
            <a:r>
              <a:rPr lang="zh-CN" altLang="en-US" sz="1400" b="0" i="0" dirty="0">
                <a:solidFill>
                  <a:srgbClr val="4D4D4D"/>
                </a:solidFill>
                <a:effectLst/>
                <a:latin typeface="-apple-system"/>
              </a:rPr>
              <a:t>，表达式图像如上图中间曲线所示。我们可以看出，边缘所处位置即为函数</a:t>
            </a:r>
            <a:r>
              <a:rPr lang="en-US" altLang="zh-CN" sz="1400" b="0" i="0" dirty="0">
                <a:solidFill>
                  <a:srgbClr val="4D4D4D"/>
                </a:solidFill>
                <a:effectLst/>
                <a:latin typeface="-apple-system"/>
              </a:rPr>
              <a:t>f(x)</a:t>
            </a:r>
            <a:r>
              <a:rPr lang="zh-CN" altLang="en-US" sz="1400" b="0" i="0" dirty="0">
                <a:solidFill>
                  <a:srgbClr val="4D4D4D"/>
                </a:solidFill>
                <a:effectLst/>
                <a:latin typeface="-apple-system"/>
              </a:rPr>
              <a:t>一阶导数的极值点。</a:t>
            </a:r>
            <a:endParaRPr lang="zh-CN" altLang="en-US" sz="1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0B21AD6-F82A-9774-3DF0-75935555C7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9628" y="4123864"/>
            <a:ext cx="3790950" cy="762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8AA4187-1198-EEC7-D81B-7C4436B34D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0158" y="4281026"/>
            <a:ext cx="1247775" cy="44767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D628AE2-9619-FE08-E6CD-A3D834D674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08733" y="5445236"/>
            <a:ext cx="1219200" cy="33337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58A536A-9D18-43D4-085F-F1920FF353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89628" y="5202348"/>
            <a:ext cx="3867150" cy="81915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79A853F-2B03-6B64-E95C-9DFBFD977847}"/>
              </a:ext>
            </a:extLst>
          </p:cNvPr>
          <p:cNvSpPr txBox="1"/>
          <p:nvPr/>
        </p:nvSpPr>
        <p:spPr>
          <a:xfrm>
            <a:off x="293370" y="2361530"/>
            <a:ext cx="7967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一阶微分算子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AAE18C-93D3-70C8-650F-20B2799D1F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99588" y="3437655"/>
            <a:ext cx="2792412" cy="300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22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579A853F-2B03-6B64-E95C-9DFBFD977847}"/>
              </a:ext>
            </a:extLst>
          </p:cNvPr>
          <p:cNvSpPr txBox="1"/>
          <p:nvPr/>
        </p:nvSpPr>
        <p:spPr>
          <a:xfrm>
            <a:off x="425060" y="314532"/>
            <a:ext cx="7967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二阶微分算子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12C251E-84F6-24C6-F118-5DBF6F8988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223" y="980401"/>
            <a:ext cx="10193816" cy="30777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3175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1" i="0" u="none" strike="noStrike" cap="none" normalizeH="0" baseline="0" dirty="0">
                <a:ln>
                  <a:noFill/>
                </a:ln>
                <a:solidFill>
                  <a:srgbClr val="4D4D4D"/>
                </a:solidFill>
                <a:effectLst/>
                <a:latin typeface="Arial" panose="020B0604020202020204" pitchFamily="34" charset="0"/>
                <a:ea typeface="-apple-system"/>
              </a:rPr>
              <a:t>拉普拉斯(Laplacian) 算子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4D4D4D"/>
                </a:solidFill>
                <a:effectLst/>
                <a:latin typeface="Arial" panose="020B0604020202020204" pitchFamily="34" charset="0"/>
                <a:ea typeface="-apple-system"/>
              </a:rPr>
              <a:t>是 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4D4D4D"/>
                </a:solidFill>
                <a:effectLst/>
                <a:latin typeface="Arial" panose="020B0604020202020204" pitchFamily="34" charset="0"/>
                <a:ea typeface="MathJax_Math-italic"/>
              </a:rPr>
              <a:t>n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4D4D4D"/>
                </a:solidFill>
                <a:effectLst/>
                <a:latin typeface="Arial" panose="020B0604020202020204" pitchFamily="34" charset="0"/>
                <a:ea typeface="-apple-system"/>
              </a:rPr>
              <a:t> 维欧几里德空间中的一个</a:t>
            </a:r>
            <a:r>
              <a:rPr kumimoji="0" lang="zh-CN" altLang="zh-CN" sz="1200" b="1" i="0" u="none" strike="noStrike" cap="none" normalizeH="0" baseline="0" dirty="0">
                <a:ln>
                  <a:noFill/>
                </a:ln>
                <a:solidFill>
                  <a:srgbClr val="F33B45"/>
                </a:solidFill>
                <a:effectLst/>
                <a:latin typeface="Arial" panose="020B0604020202020204" pitchFamily="34" charset="0"/>
                <a:ea typeface="-apple-system"/>
              </a:rPr>
              <a:t>二阶微分算子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4D4D4D"/>
                </a:solidFill>
                <a:effectLst/>
                <a:latin typeface="Arial" panose="020B0604020202020204" pitchFamily="34" charset="0"/>
                <a:ea typeface="-apple-system"/>
              </a:rPr>
              <a:t>，常用于图像增强领域和边缘提取。它通过灰度差分计算邻域内的像素。</a:t>
            </a:r>
            <a:r>
              <a:rPr kumimoji="0" lang="zh-CN" altLang="zh-CN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374DA14-6588-758E-F8B5-B344F97D6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744" y="1288178"/>
            <a:ext cx="4467225" cy="23145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1B13C41-6FA7-63CB-07A7-C6F83E792C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031" y="2758031"/>
            <a:ext cx="5372100" cy="39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6986B51-3118-1715-8FF8-423765278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97" y="185057"/>
            <a:ext cx="5343525" cy="39624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81EBB42-5D0A-B820-1D38-9E05688D2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8199" y="3738563"/>
            <a:ext cx="5400675" cy="11144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6B8566E-87E5-5BF9-6248-C5A39E7262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8199" y="4852988"/>
            <a:ext cx="5419725" cy="6858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8DC1249-B336-C34D-21C4-912862238A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6773" y="5773511"/>
            <a:ext cx="5362575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762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图示&#10;&#10;描述已自动生成">
            <a:extLst>
              <a:ext uri="{FF2B5EF4-FFF2-40B4-BE49-F238E27FC236}">
                <a16:creationId xmlns:a16="http://schemas.microsoft.com/office/drawing/2014/main" id="{39759265-868C-DA9A-F4A3-0277B01DA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28" y="1688428"/>
            <a:ext cx="10869543" cy="296195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E5E6AB7-997A-7267-470F-FB8B41782ECB}"/>
              </a:ext>
            </a:extLst>
          </p:cNvPr>
          <p:cNvSpPr txBox="1"/>
          <p:nvPr/>
        </p:nvSpPr>
        <p:spPr>
          <a:xfrm>
            <a:off x="293370" y="361950"/>
            <a:ext cx="7967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全连接与卷积的区别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ED714F9-8341-AD0E-804A-FBC2D7C8F3B0}"/>
              </a:ext>
            </a:extLst>
          </p:cNvPr>
          <p:cNvSpPr txBox="1"/>
          <p:nvPr/>
        </p:nvSpPr>
        <p:spPr>
          <a:xfrm>
            <a:off x="591354" y="4888180"/>
            <a:ext cx="11165840" cy="56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全连接缺点</a:t>
            </a: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：丢失空间信息；</a:t>
            </a:r>
            <a:r>
              <a:rPr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权重过多</a:t>
            </a:r>
            <a:endParaRPr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069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3E5E6AB7-997A-7267-470F-FB8B41782ECB}"/>
              </a:ext>
            </a:extLst>
          </p:cNvPr>
          <p:cNvSpPr txBox="1"/>
          <p:nvPr/>
        </p:nvSpPr>
        <p:spPr>
          <a:xfrm>
            <a:off x="293370" y="361950"/>
            <a:ext cx="7967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卷积核（滤波器）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73800AF-C054-F654-5518-B7E8558EC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" y="1346200"/>
            <a:ext cx="11768630" cy="5184321"/>
          </a:xfrm>
          <a:prstGeom prst="rect">
            <a:avLst/>
          </a:prstGeom>
        </p:spPr>
      </p:pic>
      <p:pic>
        <p:nvPicPr>
          <p:cNvPr id="1028" name="Picture 4" descr="动图">
            <a:extLst>
              <a:ext uri="{FF2B5EF4-FFF2-40B4-BE49-F238E27FC236}">
                <a16:creationId xmlns:a16="http://schemas.microsoft.com/office/drawing/2014/main" id="{83E8A04A-9C13-FB37-0E02-BDE8D8E14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3187" y="120629"/>
            <a:ext cx="2478813" cy="1857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99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3E5E6AB7-997A-7267-470F-FB8B41782ECB}"/>
              </a:ext>
            </a:extLst>
          </p:cNvPr>
          <p:cNvSpPr txBox="1"/>
          <p:nvPr/>
        </p:nvSpPr>
        <p:spPr>
          <a:xfrm>
            <a:off x="293370" y="361950"/>
            <a:ext cx="7967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卷积核（滤波器）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3361E88-3E97-2B13-9FCC-993D9967F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95" y="1219200"/>
            <a:ext cx="11503545" cy="507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666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3E5E6AB7-997A-7267-470F-FB8B41782ECB}"/>
              </a:ext>
            </a:extLst>
          </p:cNvPr>
          <p:cNvSpPr txBox="1"/>
          <p:nvPr/>
        </p:nvSpPr>
        <p:spPr>
          <a:xfrm>
            <a:off x="293370" y="361950"/>
            <a:ext cx="7967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卷积核（滤波器）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8938F03-AFA9-6B5B-DF71-8F7A3C5DC6A3}"/>
              </a:ext>
            </a:extLst>
          </p:cNvPr>
          <p:cNvSpPr txBox="1"/>
          <p:nvPr/>
        </p:nvSpPr>
        <p:spPr>
          <a:xfrm>
            <a:off x="513080" y="5124477"/>
            <a:ext cx="11165840" cy="1116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均值滤波，高斯滤波，锐化</a:t>
            </a: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，</a:t>
            </a: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一阶微分算子（一个方向边缘提取），二阶微分算子（各个方向边缘提取）</a:t>
            </a:r>
          </a:p>
          <a:p>
            <a:pPr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endParaRPr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64A78A8-41FA-FA52-53D1-341738950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879" y="356446"/>
            <a:ext cx="7910751" cy="455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1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3E5E6AB7-997A-7267-470F-FB8B41782ECB}"/>
              </a:ext>
            </a:extLst>
          </p:cNvPr>
          <p:cNvSpPr txBox="1"/>
          <p:nvPr/>
        </p:nvSpPr>
        <p:spPr>
          <a:xfrm>
            <a:off x="293370" y="361950"/>
            <a:ext cx="7967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提取特征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2FEE20-24C2-0606-BAD7-21487EFF0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1" y="1935313"/>
            <a:ext cx="2751643" cy="26468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895F9B4-ECE5-F4B7-C374-D44E768C9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352" y="1245393"/>
            <a:ext cx="5716327" cy="460806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01C328A-CF4B-3051-186E-9FC45D344B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7137" y="1935313"/>
            <a:ext cx="3522612" cy="298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80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3E5E6AB7-997A-7267-470F-FB8B41782ECB}"/>
              </a:ext>
            </a:extLst>
          </p:cNvPr>
          <p:cNvSpPr txBox="1"/>
          <p:nvPr/>
        </p:nvSpPr>
        <p:spPr>
          <a:xfrm>
            <a:off x="293370" y="361950"/>
            <a:ext cx="7967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提取特征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895F9B4-ECE5-F4B7-C374-D44E768C9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" y="963999"/>
            <a:ext cx="2964759" cy="238995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01C328A-CF4B-3051-186E-9FC45D344B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370" y="3659036"/>
            <a:ext cx="2954884" cy="250590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FFA2A24-4487-FC9D-DD98-2FCFE57890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8405" y="963999"/>
            <a:ext cx="3042199" cy="246819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512DB21-D250-D89B-122D-8156FBDE06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8129" y="3659036"/>
            <a:ext cx="2913970" cy="2505909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13F03D6-DFAE-9689-EF0D-196D09EF98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3229" y="900786"/>
            <a:ext cx="3062857" cy="2451332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EDE9BEE-9FB4-BC5D-B9E4-A3B5BA1F0C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99244" y="3659036"/>
            <a:ext cx="2790825" cy="245133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0AB3176-C07B-ED53-3D51-BC962A0F53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84388" y="891330"/>
            <a:ext cx="3042199" cy="242028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7C84DDD-3CCC-9FC0-5408-C09252D47CC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90069" y="3659036"/>
            <a:ext cx="2807417" cy="2478620"/>
          </a:xfrm>
          <a:prstGeom prst="rect">
            <a:avLst/>
          </a:prstGeom>
        </p:spPr>
      </p:pic>
      <p:sp>
        <p:nvSpPr>
          <p:cNvPr id="10" name="箭头: 右 9">
            <a:extLst>
              <a:ext uri="{FF2B5EF4-FFF2-40B4-BE49-F238E27FC236}">
                <a16:creationId xmlns:a16="http://schemas.microsoft.com/office/drawing/2014/main" id="{5A8E0B60-E050-9B67-DE04-525C0A8356C3}"/>
              </a:ext>
            </a:extLst>
          </p:cNvPr>
          <p:cNvSpPr/>
          <p:nvPr/>
        </p:nvSpPr>
        <p:spPr>
          <a:xfrm>
            <a:off x="818606" y="6287589"/>
            <a:ext cx="11199223" cy="2177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1EE38E8-A7C8-4E79-0E17-81C57407E206}"/>
              </a:ext>
            </a:extLst>
          </p:cNvPr>
          <p:cNvSpPr txBox="1"/>
          <p:nvPr/>
        </p:nvSpPr>
        <p:spPr>
          <a:xfrm>
            <a:off x="713274" y="6314876"/>
            <a:ext cx="1472577" cy="56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纹理，细节</a:t>
            </a:r>
            <a:endParaRPr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C090637-8275-DAF2-4B41-6817E49570B8}"/>
              </a:ext>
            </a:extLst>
          </p:cNvPr>
          <p:cNvSpPr txBox="1"/>
          <p:nvPr/>
        </p:nvSpPr>
        <p:spPr>
          <a:xfrm>
            <a:off x="10253514" y="6287045"/>
            <a:ext cx="1472577" cy="56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轮廓，形状，</a:t>
            </a:r>
            <a:endParaRPr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6215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3E5E6AB7-997A-7267-470F-FB8B41782ECB}"/>
              </a:ext>
            </a:extLst>
          </p:cNvPr>
          <p:cNvSpPr txBox="1"/>
          <p:nvPr/>
        </p:nvSpPr>
        <p:spPr>
          <a:xfrm>
            <a:off x="293370" y="361950"/>
            <a:ext cx="7967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提取特征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2FEE20-24C2-0606-BAD7-21487EFF0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12" y="1750967"/>
            <a:ext cx="3048000" cy="293193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61FB4C6-71B9-1A28-D859-59A685CDEF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6221" y="1629047"/>
            <a:ext cx="3324923" cy="292621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CAB4587-1063-1E1C-09A7-B149D78DC2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3050" y="1629047"/>
            <a:ext cx="6411605" cy="349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748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3E5E6AB7-997A-7267-470F-FB8B41782ECB}"/>
              </a:ext>
            </a:extLst>
          </p:cNvPr>
          <p:cNvSpPr txBox="1"/>
          <p:nvPr/>
        </p:nvSpPr>
        <p:spPr>
          <a:xfrm>
            <a:off x="293370" y="361950"/>
            <a:ext cx="7967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提取特征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9E0AC09-06B8-F9E2-E6A1-2AB583494A98}"/>
              </a:ext>
            </a:extLst>
          </p:cNvPr>
          <p:cNvSpPr txBox="1"/>
          <p:nvPr/>
        </p:nvSpPr>
        <p:spPr>
          <a:xfrm>
            <a:off x="4075611" y="696686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映射到输入空间重构输入图像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FF56E88-5D6B-F1CC-DA52-3262FFC13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63" y="1104049"/>
            <a:ext cx="6252754" cy="240087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95A6C0C-ED12-8BA9-A884-C4E0BDD511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0154" y="1104049"/>
            <a:ext cx="6997573" cy="257359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C3D4C3A-EFD1-A7D2-F9B7-8435429C00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006" y="3820796"/>
            <a:ext cx="7796349" cy="290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12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U4YmRlMjI1YTY4NDU2NTY2NDE0YjU1MWRiY2UxMzgifQ=="/>
  <p:tag name="KSO_WPP_MARK_KEY" val="8e63676a-bee4-49e8-9b5b-50c4c30cb9fe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1097</TotalTime>
  <Words>201</Words>
  <Application>Microsoft Office PowerPoint</Application>
  <PresentationFormat>宽屏</PresentationFormat>
  <Paragraphs>31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-apple-system</vt:lpstr>
      <vt:lpstr>等线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xb21cn</cp:lastModifiedBy>
  <cp:revision>3673</cp:revision>
  <dcterms:created xsi:type="dcterms:W3CDTF">2018-08-28T02:44:00Z</dcterms:created>
  <dcterms:modified xsi:type="dcterms:W3CDTF">2023-10-12T02:22:20Z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69254F8B836C4861966700C5B18C82E5</vt:lpwstr>
  </property>
</Properties>
</file>

<file path=docProps/thumbnail.jpeg>
</file>